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5" r:id="rId3"/>
    <p:sldId id="287" r:id="rId4"/>
    <p:sldId id="282" r:id="rId5"/>
    <p:sldId id="283" r:id="rId6"/>
    <p:sldId id="290" r:id="rId7"/>
    <p:sldId id="291" r:id="rId8"/>
    <p:sldId id="292" r:id="rId9"/>
    <p:sldId id="293" r:id="rId10"/>
    <p:sldId id="272" r:id="rId11"/>
    <p:sldId id="277" r:id="rId12"/>
    <p:sldId id="274" r:id="rId13"/>
    <p:sldId id="275" r:id="rId14"/>
    <p:sldId id="273" r:id="rId15"/>
  </p:sldIdLst>
  <p:sldSz cx="12192000" cy="6858000"/>
  <p:notesSz cx="6858000" cy="997902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B7E"/>
    <a:srgbClr val="01747B"/>
    <a:srgbClr val="07332E"/>
    <a:srgbClr val="064A5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63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errer\Desktop\Grandes%20consumos%20ejempl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errer\Desktop\Grandes%20consumos%20ejempl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errer\Desktop\Grandes%20consumos%20ejempl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errer\Desktop\Grandes%20consumos%20ejempl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Actualización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porcentual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2400" i="1" baseline="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tarifa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baseline="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base al factor de </a:t>
            </a:r>
            <a:r>
              <a:rPr lang="en-US" sz="2400" i="1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utilización</a:t>
            </a:r>
            <a:endParaRPr lang="en-US" sz="2400" i="1" baseline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defRPr lang="es-ES"/>
            </a:pPr>
            <a:r>
              <a:rPr lang="en-US" sz="2400" i="1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40kW &lt; BT &lt; 300kW - PYME</a:t>
            </a:r>
            <a:endParaRPr lang="en-US" sz="24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419224770816691E-2"/>
          <c:y val="0.14406419358827113"/>
          <c:w val="0.81498982464148551"/>
          <c:h val="0.65984669543023344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7030A0"/>
            </a:solidFill>
          </c:spPr>
          <c:val>
            <c:numRef>
              <c:f>'BT&lt;300'!$K$14:$K$24</c:f>
              <c:numCache>
                <c:formatCode>General</c:formatCode>
                <c:ptCount val="11"/>
                <c:pt idx="2">
                  <c:v>41</c:v>
                </c:pt>
                <c:pt idx="3">
                  <c:v>51</c:v>
                </c:pt>
                <c:pt idx="4">
                  <c:v>60</c:v>
                </c:pt>
                <c:pt idx="5">
                  <c:v>68</c:v>
                </c:pt>
                <c:pt idx="6">
                  <c:v>75</c:v>
                </c:pt>
                <c:pt idx="7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166272"/>
        <c:axId val="122209408"/>
      </c:areaChart>
      <c:lineChart>
        <c:grouping val="standard"/>
        <c:varyColors val="0"/>
        <c:ser>
          <c:idx val="0"/>
          <c:order val="0"/>
          <c:tx>
            <c:v>Demanda de potencia plana MT &gt; 300</c:v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'MT&lt;300'!$J$14:$J$24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  <c:pt idx="6">
                  <c:v>0.6000000000000002</c:v>
                </c:pt>
                <c:pt idx="7">
                  <c:v>0.70000000000000018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'BT&lt;300'!$J$14:$J$24</c:f>
              <c:numCache>
                <c:formatCode>General</c:formatCode>
                <c:ptCount val="11"/>
                <c:pt idx="0">
                  <c:v>19</c:v>
                </c:pt>
                <c:pt idx="1">
                  <c:v>31</c:v>
                </c:pt>
                <c:pt idx="2">
                  <c:v>41</c:v>
                </c:pt>
                <c:pt idx="3">
                  <c:v>51</c:v>
                </c:pt>
                <c:pt idx="4">
                  <c:v>60</c:v>
                </c:pt>
                <c:pt idx="5">
                  <c:v>68</c:v>
                </c:pt>
                <c:pt idx="6">
                  <c:v>75</c:v>
                </c:pt>
                <c:pt idx="7">
                  <c:v>82</c:v>
                </c:pt>
                <c:pt idx="8">
                  <c:v>89</c:v>
                </c:pt>
                <c:pt idx="9">
                  <c:v>95</c:v>
                </c:pt>
                <c:pt idx="10">
                  <c:v>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166272"/>
        <c:axId val="122209408"/>
      </c:lineChart>
      <c:catAx>
        <c:axId val="122166272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lang="es-ES" sz="2400" b="0" i="1"/>
                </a:pPr>
                <a:r>
                  <a:rPr lang="es-ES" sz="2400" b="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</a:t>
                </a:r>
                <a:r>
                  <a:rPr lang="es-ES" sz="2400" b="0" i="1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utilización</a:t>
                </a:r>
                <a:endParaRPr lang="es-ES" sz="2400" b="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57150">
            <a:solidFill>
              <a:schemeClr val="bg1"/>
            </a:solidFill>
          </a:ln>
        </c:spPr>
        <c:txPr>
          <a:bodyPr/>
          <a:lstStyle/>
          <a:p>
            <a:pPr>
              <a:defRPr lang="es-E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22209408"/>
        <c:crosses val="autoZero"/>
        <c:auto val="1"/>
        <c:lblAlgn val="ctr"/>
        <c:lblOffset val="100"/>
        <c:noMultiLvlLbl val="0"/>
      </c:catAx>
      <c:valAx>
        <c:axId val="12220940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ES" sz="2400" b="0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S" sz="2400" b="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de actualización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57150">
            <a:solidFill>
              <a:schemeClr val="bg1"/>
            </a:solidFill>
          </a:ln>
        </c:spPr>
        <c:txPr>
          <a:bodyPr/>
          <a:lstStyle/>
          <a:p>
            <a:pPr>
              <a:defRPr lang="es-E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22166272"/>
        <c:crosses val="autoZero"/>
        <c:crossBetween val="midCat"/>
      </c:valAx>
      <c:spPr>
        <a:solidFill>
          <a:srgbClr val="01747B"/>
        </a:solidFill>
      </c:spPr>
    </c:plotArea>
    <c:plotVisOnly val="1"/>
    <c:dispBlanksAs val="gap"/>
    <c:showDLblsOverMax val="0"/>
  </c:chart>
  <c:spPr>
    <a:solidFill>
      <a:srgbClr val="01747B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Actualización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porcentual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2400" i="1" baseline="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tarifa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baseline="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base al factor de </a:t>
            </a:r>
            <a:r>
              <a:rPr lang="en-US" sz="2400" i="1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utilización</a:t>
            </a:r>
            <a:endParaRPr lang="en-US" sz="2400" i="1" baseline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defRPr lang="es-ES"/>
            </a:pPr>
            <a:r>
              <a:rPr lang="en-US" sz="2400" i="1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MT &lt; 300kW – </a:t>
            </a:r>
            <a:r>
              <a:rPr lang="en-US" sz="2400" i="1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Mediana</a:t>
            </a:r>
            <a:r>
              <a:rPr lang="en-US" sz="2400" i="1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Industria</a:t>
            </a:r>
            <a:endParaRPr lang="en-US" sz="24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419224770816691E-2"/>
          <c:y val="0.14406419358827113"/>
          <c:w val="0.81498982464148551"/>
          <c:h val="0.65984669543023344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7030A0"/>
            </a:solidFill>
          </c:spPr>
          <c:val>
            <c:numRef>
              <c:f>'MT&lt;300'!$L$14:$L$24</c:f>
              <c:numCache>
                <c:formatCode>General</c:formatCode>
                <c:ptCount val="11"/>
                <c:pt idx="3">
                  <c:v>59</c:v>
                </c:pt>
                <c:pt idx="4">
                  <c:v>70</c:v>
                </c:pt>
                <c:pt idx="5">
                  <c:v>80</c:v>
                </c:pt>
                <c:pt idx="6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269696"/>
        <c:axId val="122271616"/>
      </c:areaChart>
      <c:lineChart>
        <c:grouping val="standard"/>
        <c:varyColors val="0"/>
        <c:ser>
          <c:idx val="0"/>
          <c:order val="0"/>
          <c:tx>
            <c:v>Demanda de potencia plana MT&lt;300</c:v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'MT&lt;300'!$J$14:$J$24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  <c:pt idx="6">
                  <c:v>0.6000000000000002</c:v>
                </c:pt>
                <c:pt idx="7">
                  <c:v>0.70000000000000018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'MT&lt;300'!$K$14:$K$24</c:f>
              <c:numCache>
                <c:formatCode>General</c:formatCode>
                <c:ptCount val="11"/>
                <c:pt idx="0">
                  <c:v>19</c:v>
                </c:pt>
                <c:pt idx="1">
                  <c:v>33</c:v>
                </c:pt>
                <c:pt idx="2">
                  <c:v>47</c:v>
                </c:pt>
                <c:pt idx="3">
                  <c:v>59</c:v>
                </c:pt>
                <c:pt idx="4">
                  <c:v>70</c:v>
                </c:pt>
                <c:pt idx="5">
                  <c:v>80</c:v>
                </c:pt>
                <c:pt idx="6">
                  <c:v>89</c:v>
                </c:pt>
                <c:pt idx="7">
                  <c:v>98</c:v>
                </c:pt>
                <c:pt idx="8">
                  <c:v>106</c:v>
                </c:pt>
                <c:pt idx="9">
                  <c:v>113</c:v>
                </c:pt>
                <c:pt idx="10">
                  <c:v>120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69696"/>
        <c:axId val="122271616"/>
      </c:lineChart>
      <c:catAx>
        <c:axId val="12226969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lang="es-ES" sz="2400" b="0" i="1"/>
                </a:pPr>
                <a:r>
                  <a:rPr lang="es-ES" sz="2400" b="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</a:t>
                </a:r>
                <a:r>
                  <a:rPr lang="es-ES" sz="2400" b="0" i="1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utilización</a:t>
                </a:r>
                <a:endParaRPr lang="es-ES" sz="2400" b="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57150">
            <a:solidFill>
              <a:schemeClr val="bg1"/>
            </a:solidFill>
          </a:ln>
        </c:spPr>
        <c:txPr>
          <a:bodyPr/>
          <a:lstStyle/>
          <a:p>
            <a:pPr>
              <a:defRPr lang="es-E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22271616"/>
        <c:crosses val="autoZero"/>
        <c:auto val="1"/>
        <c:lblAlgn val="ctr"/>
        <c:lblOffset val="100"/>
        <c:noMultiLvlLbl val="0"/>
      </c:catAx>
      <c:valAx>
        <c:axId val="12227161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ES" sz="2400" b="0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S" sz="2400" b="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de actualización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57150">
            <a:solidFill>
              <a:schemeClr val="bg1"/>
            </a:solidFill>
          </a:ln>
        </c:spPr>
        <c:txPr>
          <a:bodyPr/>
          <a:lstStyle/>
          <a:p>
            <a:pPr>
              <a:defRPr lang="es-E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22269696"/>
        <c:crosses val="autoZero"/>
        <c:crossBetween val="midCat"/>
      </c:valAx>
      <c:spPr>
        <a:solidFill>
          <a:srgbClr val="01747B"/>
        </a:solidFill>
      </c:spPr>
    </c:plotArea>
    <c:plotVisOnly val="1"/>
    <c:dispBlanksAs val="gap"/>
    <c:showDLblsOverMax val="0"/>
  </c:chart>
  <c:spPr>
    <a:solidFill>
      <a:srgbClr val="01747B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Actualización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porcentual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2400" i="1" baseline="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tarifa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baseline="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base al factor de </a:t>
            </a:r>
            <a:r>
              <a:rPr lang="en-US" sz="2400" i="1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utilización</a:t>
            </a:r>
            <a:endParaRPr lang="en-US" sz="2400" i="1" baseline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defRPr lang="es-ES"/>
            </a:pPr>
            <a:r>
              <a:rPr lang="en-US" sz="2400" i="1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MT </a:t>
            </a:r>
            <a:r>
              <a:rPr lang="es-ES" sz="1800" b="1" i="1" u="none" strike="noStrike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s-ES" sz="1800" b="1" i="0" u="none" strike="noStrike" baseline="0" dirty="0" smtClean="0">
                <a:effectLst/>
              </a:rPr>
              <a:t> </a:t>
            </a:r>
            <a:r>
              <a:rPr lang="en-US" sz="2400" i="1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300kW – </a:t>
            </a:r>
            <a:r>
              <a:rPr lang="en-US" sz="2400" i="1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Mediana</a:t>
            </a:r>
            <a:r>
              <a:rPr lang="en-US" sz="2400" i="1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Industria</a:t>
            </a:r>
            <a:endParaRPr lang="en-US" sz="24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419224770816691E-2"/>
          <c:y val="0.14406419358827113"/>
          <c:w val="0.81498982464148551"/>
          <c:h val="0.65984669543023344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7030A0"/>
            </a:solidFill>
          </c:spPr>
          <c:val>
            <c:numRef>
              <c:f>'MT&gt;300'!$K$14:$K$24</c:f>
              <c:numCache>
                <c:formatCode>General</c:formatCode>
                <c:ptCount val="11"/>
                <c:pt idx="1">
                  <c:v>59</c:v>
                </c:pt>
                <c:pt idx="2">
                  <c:v>94</c:v>
                </c:pt>
                <c:pt idx="3">
                  <c:v>124</c:v>
                </c:pt>
                <c:pt idx="4">
                  <c:v>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58016"/>
        <c:axId val="123959936"/>
      </c:areaChart>
      <c:lineChart>
        <c:grouping val="standard"/>
        <c:varyColors val="0"/>
        <c:ser>
          <c:idx val="0"/>
          <c:order val="0"/>
          <c:tx>
            <c:v>Demanda de potencia plana MT &gt; 300</c:v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'MT&lt;300'!$J$14:$J$24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  <c:pt idx="6">
                  <c:v>0.6000000000000002</c:v>
                </c:pt>
                <c:pt idx="7">
                  <c:v>0.70000000000000018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'MT&gt;300'!$J$14:$J$24</c:f>
              <c:numCache>
                <c:formatCode>General</c:formatCode>
                <c:ptCount val="11"/>
                <c:pt idx="0">
                  <c:v>19</c:v>
                </c:pt>
                <c:pt idx="1">
                  <c:v>59</c:v>
                </c:pt>
                <c:pt idx="2">
                  <c:v>94</c:v>
                </c:pt>
                <c:pt idx="3">
                  <c:v>124</c:v>
                </c:pt>
                <c:pt idx="4">
                  <c:v>151</c:v>
                </c:pt>
                <c:pt idx="5">
                  <c:v>176</c:v>
                </c:pt>
                <c:pt idx="6">
                  <c:v>198</c:v>
                </c:pt>
                <c:pt idx="7">
                  <c:v>218</c:v>
                </c:pt>
                <c:pt idx="8">
                  <c:v>236</c:v>
                </c:pt>
                <c:pt idx="9">
                  <c:v>252</c:v>
                </c:pt>
                <c:pt idx="10">
                  <c:v>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58016"/>
        <c:axId val="123959936"/>
      </c:lineChart>
      <c:catAx>
        <c:axId val="12395801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lang="es-ES" sz="2400" b="0" i="1"/>
                </a:pPr>
                <a:r>
                  <a:rPr lang="es-ES" sz="2400" b="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</a:t>
                </a:r>
                <a:r>
                  <a:rPr lang="es-ES" sz="2400" b="0" i="1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utilización</a:t>
                </a:r>
                <a:endParaRPr lang="es-ES" sz="2400" b="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57150">
            <a:solidFill>
              <a:schemeClr val="bg1"/>
            </a:solidFill>
          </a:ln>
        </c:spPr>
        <c:txPr>
          <a:bodyPr/>
          <a:lstStyle/>
          <a:p>
            <a:pPr>
              <a:defRPr lang="es-E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23959936"/>
        <c:crosses val="autoZero"/>
        <c:auto val="1"/>
        <c:lblAlgn val="ctr"/>
        <c:lblOffset val="100"/>
        <c:noMultiLvlLbl val="0"/>
      </c:catAx>
      <c:valAx>
        <c:axId val="123959936"/>
        <c:scaling>
          <c:orientation val="minMax"/>
          <c:max val="3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ES" sz="2400" b="0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S" sz="2400" b="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de actualización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57150">
            <a:solidFill>
              <a:schemeClr val="bg1"/>
            </a:solidFill>
          </a:ln>
        </c:spPr>
        <c:txPr>
          <a:bodyPr/>
          <a:lstStyle/>
          <a:p>
            <a:pPr>
              <a:defRPr lang="es-E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23958016"/>
        <c:crosses val="autoZero"/>
        <c:crossBetween val="midCat"/>
        <c:majorUnit val="30"/>
        <c:minorUnit val="10"/>
      </c:valAx>
      <c:spPr>
        <a:solidFill>
          <a:srgbClr val="01747B"/>
        </a:solidFill>
      </c:spPr>
    </c:plotArea>
    <c:plotVisOnly val="1"/>
    <c:dispBlanksAs val="gap"/>
    <c:showDLblsOverMax val="0"/>
  </c:chart>
  <c:spPr>
    <a:solidFill>
      <a:srgbClr val="01747B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Actualización</a:t>
            </a:r>
            <a:r>
              <a:rPr lang="en-US" sz="24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porcentual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2400" i="1" baseline="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tarifa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i="1" baseline="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</a:t>
            </a:r>
            <a:r>
              <a:rPr lang="en-US" sz="2400" i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base al factor de </a:t>
            </a:r>
            <a:r>
              <a:rPr lang="en-US" sz="2400" i="1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utilización</a:t>
            </a:r>
            <a:endParaRPr lang="en-US" sz="2400" i="1" baseline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defRPr lang="es-ES"/>
            </a:pPr>
            <a:r>
              <a:rPr lang="en-US" sz="2400" i="1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 &gt; 1000 kW – Gran </a:t>
            </a:r>
            <a:r>
              <a:rPr lang="en-US" sz="2400" i="1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Industria</a:t>
            </a:r>
            <a:endParaRPr lang="en-US" sz="24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419224770816691E-2"/>
          <c:y val="0.14406419358827113"/>
          <c:w val="0.81498982464148551"/>
          <c:h val="0.65984669543023344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7030A0"/>
            </a:solidFill>
          </c:spPr>
          <c:val>
            <c:numRef>
              <c:f>'1000&gt;AT'!$K$14:$K$24</c:f>
              <c:numCache>
                <c:formatCode>General</c:formatCode>
                <c:ptCount val="11"/>
                <c:pt idx="1">
                  <c:v>95</c:v>
                </c:pt>
                <c:pt idx="2">
                  <c:v>155</c:v>
                </c:pt>
                <c:pt idx="3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455552"/>
        <c:axId val="122457472"/>
      </c:areaChart>
      <c:lineChart>
        <c:grouping val="standard"/>
        <c:varyColors val="0"/>
        <c:ser>
          <c:idx val="0"/>
          <c:order val="0"/>
          <c:tx>
            <c:v>Demanda de potencia plana MT &gt; 300</c:v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'MT&lt;300'!$J$14:$J$24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  <c:pt idx="6">
                  <c:v>0.6000000000000002</c:v>
                </c:pt>
                <c:pt idx="7">
                  <c:v>0.70000000000000018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'1000&gt;AT'!$J$14:$J$24</c:f>
              <c:numCache>
                <c:formatCode>General</c:formatCode>
                <c:ptCount val="11"/>
                <c:pt idx="0">
                  <c:v>17</c:v>
                </c:pt>
                <c:pt idx="1">
                  <c:v>95</c:v>
                </c:pt>
                <c:pt idx="2">
                  <c:v>155</c:v>
                </c:pt>
                <c:pt idx="3">
                  <c:v>203</c:v>
                </c:pt>
                <c:pt idx="4">
                  <c:v>242</c:v>
                </c:pt>
                <c:pt idx="5">
                  <c:v>275</c:v>
                </c:pt>
                <c:pt idx="6">
                  <c:v>302</c:v>
                </c:pt>
                <c:pt idx="7">
                  <c:v>326</c:v>
                </c:pt>
                <c:pt idx="8">
                  <c:v>346</c:v>
                </c:pt>
                <c:pt idx="9">
                  <c:v>364</c:v>
                </c:pt>
                <c:pt idx="10">
                  <c:v>380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455552"/>
        <c:axId val="122457472"/>
      </c:lineChart>
      <c:catAx>
        <c:axId val="122455552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lang="es-ES" sz="2400" b="0" i="1"/>
                </a:pPr>
                <a:r>
                  <a:rPr lang="es-ES" sz="2400" b="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</a:t>
                </a:r>
                <a:r>
                  <a:rPr lang="es-ES" sz="2400" b="0" i="1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utilización</a:t>
                </a:r>
                <a:endParaRPr lang="es-ES" sz="2400" b="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57150">
            <a:solidFill>
              <a:schemeClr val="bg1"/>
            </a:solidFill>
          </a:ln>
        </c:spPr>
        <c:txPr>
          <a:bodyPr/>
          <a:lstStyle/>
          <a:p>
            <a:pPr>
              <a:defRPr lang="es-E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22457472"/>
        <c:crosses val="autoZero"/>
        <c:auto val="1"/>
        <c:lblAlgn val="ctr"/>
        <c:lblOffset val="100"/>
        <c:noMultiLvlLbl val="0"/>
      </c:catAx>
      <c:valAx>
        <c:axId val="12245747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s-ES" sz="2400" b="0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s-ES" sz="2400" b="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de actualización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57150">
            <a:solidFill>
              <a:schemeClr val="bg1"/>
            </a:solidFill>
          </a:ln>
        </c:spPr>
        <c:txPr>
          <a:bodyPr/>
          <a:lstStyle/>
          <a:p>
            <a:pPr>
              <a:defRPr lang="es-E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122455552"/>
        <c:crosses val="autoZero"/>
        <c:crossBetween val="midCat"/>
      </c:valAx>
      <c:spPr>
        <a:solidFill>
          <a:srgbClr val="01747B"/>
        </a:solidFill>
      </c:spPr>
    </c:plotArea>
    <c:plotVisOnly val="1"/>
    <c:dispBlanksAs val="gap"/>
    <c:showDLblsOverMax val="0"/>
  </c:chart>
  <c:spPr>
    <a:solidFill>
      <a:srgbClr val="01747B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169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373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29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85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0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258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687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6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713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399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14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3D981-37DD-470E-ABC9-A7A5F4A9A635}" type="datetimeFigureOut">
              <a:rPr lang="es-AR" smtClean="0"/>
              <a:pPr/>
              <a:t>15/02/2016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07BB-D9BB-47FC-AE8E-E5856F370F0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759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12700" y="1714351"/>
            <a:ext cx="12204700" cy="4599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-13649"/>
            <a:ext cx="12192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838200" y="2507091"/>
            <a:ext cx="10515600" cy="1638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Ministerio de Energía y Minería de la Nación Nº 006/2016</a:t>
            </a:r>
          </a:p>
          <a:p>
            <a:pPr marL="0" indent="0">
              <a:buNone/>
            </a:pPr>
            <a:endParaRPr lang="es-ES" sz="3600" dirty="0" smtClean="0"/>
          </a:p>
          <a:p>
            <a:pPr marL="0" indent="0">
              <a:buNone/>
            </a:pPr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de Costos Propios de Distribución</a:t>
            </a:r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1069145"/>
            <a:ext cx="12192000" cy="74695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Tarifaria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6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3649"/>
            <a:ext cx="12192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69145"/>
            <a:ext cx="12192000" cy="7469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Tarifaria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1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47112"/>
              </p:ext>
            </p:extLst>
          </p:nvPr>
        </p:nvGraphicFramePr>
        <p:xfrm>
          <a:off x="-12700" y="1828800"/>
          <a:ext cx="122047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1532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3649"/>
            <a:ext cx="12213652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69145"/>
            <a:ext cx="12213652" cy="7469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Tarifaria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1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336694"/>
              </p:ext>
            </p:extLst>
          </p:nvPr>
        </p:nvGraphicFramePr>
        <p:xfrm>
          <a:off x="-12700" y="1820259"/>
          <a:ext cx="12204701" cy="436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0113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3649"/>
            <a:ext cx="12192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69145"/>
            <a:ext cx="12192000" cy="7469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de tarifa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9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88982"/>
              </p:ext>
            </p:extLst>
          </p:nvPr>
        </p:nvGraphicFramePr>
        <p:xfrm>
          <a:off x="-12701" y="1815152"/>
          <a:ext cx="12204701" cy="436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3227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3649"/>
            <a:ext cx="12192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69145"/>
            <a:ext cx="12192000" cy="7469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Tarifaria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9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07206"/>
              </p:ext>
            </p:extLst>
          </p:nvPr>
        </p:nvGraphicFramePr>
        <p:xfrm>
          <a:off x="-12699" y="1815152"/>
          <a:ext cx="12204700" cy="436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309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2700" y="-13649"/>
            <a:ext cx="12240000" cy="1728000"/>
          </a:xfrm>
          <a:prstGeom prst="rect">
            <a:avLst/>
          </a:prstGeom>
          <a:solidFill>
            <a:srgbClr val="06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780187"/>
              </p:ext>
            </p:extLst>
          </p:nvPr>
        </p:nvGraphicFramePr>
        <p:xfrm>
          <a:off x="1849563" y="2563053"/>
          <a:ext cx="8467473" cy="289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334"/>
                <a:gridCol w="4844018"/>
                <a:gridCol w="1932121"/>
              </a:tblGrid>
              <a:tr h="579873">
                <a:tc gridSpan="2">
                  <a:txBody>
                    <a:bodyPr/>
                    <a:lstStyle/>
                    <a:p>
                      <a:pPr algn="l"/>
                      <a:r>
                        <a:rPr lang="es-ES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TIPO</a:t>
                      </a:r>
                      <a:r>
                        <a:rPr lang="es-ES" i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 TARIFA</a:t>
                      </a:r>
                      <a:endParaRPr lang="es-ES" i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ADECUACIÓN</a:t>
                      </a:r>
                      <a:endParaRPr lang="es-ES" i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59664">
                <a:tc rowSpan="4">
                  <a:txBody>
                    <a:bodyPr/>
                    <a:lstStyle/>
                    <a:p>
                      <a:pPr algn="ctr"/>
                      <a:r>
                        <a:rPr lang="es-ES" sz="2800" i="1" kern="1200" spc="6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12700">
                              <a:schemeClr val="tx1">
                                <a:lumMod val="65000"/>
                                <a:lumOff val="35000"/>
                              </a:schemeClr>
                            </a:glow>
                          </a:effectLst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Grandes consumos</a:t>
                      </a:r>
                      <a:endParaRPr lang="es-ES" sz="2800" i="1" kern="1200" spc="6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glow rad="12700">
                            <a:schemeClr val="tx1">
                              <a:lumMod val="65000"/>
                              <a:lumOff val="35000"/>
                            </a:schemeClr>
                          </a:glow>
                        </a:effectLst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kern="1200" spc="6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12700">
                              <a:schemeClr val="tx1">
                                <a:lumMod val="65000"/>
                                <a:lumOff val="35000"/>
                              </a:schemeClr>
                            </a:glow>
                          </a:effectLst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40kW &lt; BT</a:t>
                      </a:r>
                      <a:r>
                        <a:rPr lang="es-ES" sz="2400" i="1" kern="1200" spc="6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12700">
                              <a:schemeClr val="tx1">
                                <a:lumMod val="65000"/>
                                <a:lumOff val="35000"/>
                              </a:schemeClr>
                            </a:glow>
                          </a:effectLst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&lt;</a:t>
                      </a:r>
                      <a:r>
                        <a:rPr lang="es-ES" sz="2400" i="1" kern="1200" spc="6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12700">
                              <a:schemeClr val="tx1">
                                <a:lumMod val="65000"/>
                                <a:lumOff val="35000"/>
                              </a:schemeClr>
                            </a:glow>
                          </a:effectLst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300 kW - PYME</a:t>
                      </a:r>
                      <a:endParaRPr lang="es-ES" sz="2400" i="1" kern="1200" spc="6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glow rad="12700">
                            <a:schemeClr val="tx1">
                              <a:lumMod val="65000"/>
                              <a:lumOff val="35000"/>
                            </a:schemeClr>
                          </a:glow>
                        </a:effectLst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41%-82%</a:t>
                      </a:r>
                      <a:endParaRPr lang="es-ES" sz="32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596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i="1" kern="1200" spc="6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12700">
                              <a:schemeClr val="tx1">
                                <a:lumMod val="65000"/>
                                <a:lumOff val="35000"/>
                              </a:schemeClr>
                            </a:glow>
                          </a:effectLst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MT &lt; 300 kW- Mediana Industria</a:t>
                      </a:r>
                      <a:endParaRPr lang="es-ES" sz="2400" i="1" kern="1200" spc="6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glow rad="12700">
                            <a:schemeClr val="tx1">
                              <a:lumMod val="65000"/>
                              <a:lumOff val="35000"/>
                            </a:schemeClr>
                          </a:glow>
                        </a:effectLst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59%-89%</a:t>
                      </a:r>
                      <a:endParaRPr lang="es-ES" sz="32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596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i="1" kern="1200" spc="6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12700">
                              <a:schemeClr val="tx1">
                                <a:lumMod val="65000"/>
                                <a:lumOff val="35000"/>
                              </a:schemeClr>
                            </a:glow>
                          </a:effectLst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MT &gt; 300 kW – Mediana Industria</a:t>
                      </a:r>
                      <a:endParaRPr lang="es-ES" sz="2400" i="1" kern="1200" spc="6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glow rad="12700">
                            <a:schemeClr val="tx1">
                              <a:lumMod val="65000"/>
                              <a:lumOff val="35000"/>
                            </a:schemeClr>
                          </a:glow>
                        </a:effectLst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59%-151%</a:t>
                      </a:r>
                      <a:endParaRPr lang="es-ES" sz="32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596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i="1" kern="1200" spc="6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12700">
                              <a:schemeClr val="tx1">
                                <a:lumMod val="65000"/>
                                <a:lumOff val="35000"/>
                              </a:schemeClr>
                            </a:glow>
                          </a:effectLst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AT  &gt; 1000 kW – Gran Industria</a:t>
                      </a:r>
                      <a:endParaRPr lang="es-ES" sz="2400" i="1" kern="1200" spc="6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glow rad="12700">
                            <a:schemeClr val="tx1">
                              <a:lumMod val="65000"/>
                              <a:lumOff val="35000"/>
                            </a:schemeClr>
                          </a:glow>
                        </a:effectLst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95%-203%</a:t>
                      </a:r>
                      <a:endParaRPr lang="es-ES" sz="32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50" y="490536"/>
            <a:ext cx="6997700" cy="1325563"/>
          </a:xfrm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Tarifaria</a:t>
            </a:r>
            <a:endParaRPr lang="es-ES" sz="3400" b="1" i="1" kern="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2700" y="1816099"/>
            <a:ext cx="12192000" cy="7469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de la adecuación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8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-12700" y="-13649"/>
            <a:ext cx="12204700" cy="172800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i="1" dirty="0"/>
          </a:p>
        </p:txBody>
      </p:sp>
      <p:sp>
        <p:nvSpPr>
          <p:cNvPr id="16" name="15 Rectángulo"/>
          <p:cNvSpPr/>
          <p:nvPr/>
        </p:nvSpPr>
        <p:spPr>
          <a:xfrm>
            <a:off x="0" y="-13649"/>
            <a:ext cx="12192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-12700" y="1714351"/>
            <a:ext cx="12204700" cy="4599363"/>
          </a:xfrm>
          <a:prstGeom prst="rect">
            <a:avLst/>
          </a:prstGeom>
          <a:solidFill>
            <a:srgbClr val="06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i="1" dirty="0"/>
          </a:p>
        </p:txBody>
      </p:sp>
      <p:pic>
        <p:nvPicPr>
          <p:cNvPr id="9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166522" y="2771626"/>
            <a:ext cx="6431128" cy="910992"/>
          </a:xfrm>
          <a:prstGeom prst="rect">
            <a:avLst/>
          </a:prstGeom>
          <a:solidFill>
            <a:srgbClr val="01747B"/>
          </a:solidFill>
          <a:ln>
            <a:noFill/>
          </a:ln>
          <a:extLst/>
        </p:spPr>
        <p:txBody>
          <a:bodyPr anchor="ctr"/>
          <a:lstStyle/>
          <a:p>
            <a:pPr algn="ctr" eaLnBrk="0" hangingPunct="0">
              <a:buClr>
                <a:srgbClr val="FFCC00"/>
              </a:buClr>
              <a:buFont typeface="Monotype Sorts" pitchFamily="2" charset="2"/>
              <a:buNone/>
            </a:pPr>
            <a:r>
              <a:rPr lang="es-ES_tradnl" sz="2000" b="1" i="1" dirty="0">
                <a:solidFill>
                  <a:schemeClr val="bg1"/>
                </a:solidFill>
                <a:latin typeface="Tahoma" pitchFamily="34" charset="0"/>
              </a:rPr>
              <a:t> EL MERCADO ELECTRICO MAYORISTA (MEM)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930744" y="3819101"/>
            <a:ext cx="4353636" cy="970131"/>
          </a:xfrm>
          <a:prstGeom prst="rect">
            <a:avLst/>
          </a:prstGeom>
          <a:solidFill>
            <a:srgbClr val="01747B"/>
          </a:solidFill>
          <a:ln>
            <a:noFill/>
          </a:ln>
          <a:extLst/>
        </p:spPr>
        <p:txBody>
          <a:bodyPr anchor="ctr"/>
          <a:lstStyle/>
          <a:p>
            <a:pPr algn="ctr" eaLnBrk="0" hangingPunct="0">
              <a:buClr>
                <a:srgbClr val="FFCC00"/>
              </a:buClr>
              <a:buFont typeface="Monotype Sorts" pitchFamily="2" charset="2"/>
              <a:buNone/>
            </a:pPr>
            <a:r>
              <a:rPr lang="es-ES_tradnl" sz="2000" b="1" i="1" dirty="0">
                <a:solidFill>
                  <a:schemeClr val="bg1"/>
                </a:solidFill>
                <a:latin typeface="Tahoma" pitchFamily="34" charset="0"/>
              </a:rPr>
              <a:t>EL DISTRIBUIDOR</a:t>
            </a: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4880780" y="5072420"/>
            <a:ext cx="6807200" cy="1034007"/>
          </a:xfrm>
          <a:prstGeom prst="rect">
            <a:avLst/>
          </a:prstGeom>
          <a:solidFill>
            <a:srgbClr val="01747B"/>
          </a:solidFill>
          <a:ln>
            <a:noFill/>
          </a:ln>
          <a:extLst/>
        </p:spPr>
        <p:txBody>
          <a:bodyPr anchor="ctr"/>
          <a:lstStyle/>
          <a:p>
            <a:pPr algn="ctr" eaLnBrk="0" hangingPunct="0">
              <a:buClr>
                <a:srgbClr val="FFCC00"/>
              </a:buClr>
              <a:buFont typeface="Monotype Sorts" pitchFamily="2" charset="2"/>
              <a:buNone/>
            </a:pPr>
            <a:r>
              <a:rPr lang="es-ES_tradnl" sz="2000" b="1" i="1" dirty="0">
                <a:solidFill>
                  <a:schemeClr val="bg1"/>
                </a:solidFill>
                <a:latin typeface="Tahoma" pitchFamily="34" charset="0"/>
              </a:rPr>
              <a:t> EL MERCADO ELECTRICO MINORISTA</a:t>
            </a:r>
          </a:p>
          <a:p>
            <a:pPr algn="ctr" eaLnBrk="0" hangingPunct="0">
              <a:buClr>
                <a:srgbClr val="FFCC00"/>
              </a:buClr>
              <a:buFont typeface="Monotype Sorts" pitchFamily="2" charset="2"/>
              <a:buNone/>
            </a:pPr>
            <a:r>
              <a:rPr lang="es-ES_tradnl" sz="2000" b="1" dirty="0">
                <a:solidFill>
                  <a:schemeClr val="bg1"/>
                </a:solidFill>
                <a:latin typeface="Tahoma" pitchFamily="34" charset="0"/>
              </a:rPr>
              <a:t>Los </a:t>
            </a:r>
            <a:r>
              <a:rPr lang="es-ES_tradnl" sz="2000" b="1" dirty="0" smtClean="0">
                <a:solidFill>
                  <a:schemeClr val="bg1"/>
                </a:solidFill>
                <a:latin typeface="Tahoma" pitchFamily="34" charset="0"/>
              </a:rPr>
              <a:t>usuarios</a:t>
            </a:r>
            <a:endParaRPr lang="es-ES_tradn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 rot="3250310">
            <a:off x="4059371" y="3335532"/>
            <a:ext cx="787020" cy="1016000"/>
          </a:xfrm>
          <a:custGeom>
            <a:avLst/>
            <a:gdLst>
              <a:gd name="T0" fmla="*/ 400050 w 21600"/>
              <a:gd name="T1" fmla="*/ 0 h 21600"/>
              <a:gd name="T2" fmla="*/ 0 w 21600"/>
              <a:gd name="T3" fmla="*/ 381000 h 21600"/>
              <a:gd name="T4" fmla="*/ 400050 w 21600"/>
              <a:gd name="T5" fmla="*/ 762000 h 21600"/>
              <a:gd name="T6" fmla="*/ 5334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36903" name="AutoShape 7"/>
          <p:cNvSpPr>
            <a:spLocks noChangeArrowheads="1"/>
          </p:cNvSpPr>
          <p:nvPr/>
        </p:nvSpPr>
        <p:spPr bwMode="auto">
          <a:xfrm rot="2438695">
            <a:off x="7505770" y="4371876"/>
            <a:ext cx="750057" cy="1016000"/>
          </a:xfrm>
          <a:custGeom>
            <a:avLst/>
            <a:gdLst>
              <a:gd name="T0" fmla="*/ 400050 w 21600"/>
              <a:gd name="T1" fmla="*/ 0 h 21600"/>
              <a:gd name="T2" fmla="*/ 0 w 21600"/>
              <a:gd name="T3" fmla="*/ 381000 h 21600"/>
              <a:gd name="T4" fmla="*/ 400050 w 21600"/>
              <a:gd name="T5" fmla="*/ 762000 h 21600"/>
              <a:gd name="T6" fmla="*/ 5334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-12700" y="1819417"/>
            <a:ext cx="12204700" cy="7469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Mercado</a:t>
            </a:r>
            <a:endParaRPr lang="es-ES" sz="3400" b="1" i="1" kern="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0" y="1069145"/>
            <a:ext cx="12192000" cy="74695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Tarifaria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arcador de contenido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-13649"/>
            <a:ext cx="12192000" cy="172800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0" y="-13649"/>
            <a:ext cx="12192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-12700" y="1714351"/>
            <a:ext cx="12204700" cy="4599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2906974"/>
            <a:ext cx="12192000" cy="2729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pic>
        <p:nvPicPr>
          <p:cNvPr id="12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4087770" y="3356063"/>
            <a:ext cx="1781257" cy="13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_tradnl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_tradnl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_tradnl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8734920" y="3265762"/>
            <a:ext cx="2778325" cy="13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_tradnl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_tradnl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PROPIOS DE</a:t>
            </a:r>
            <a:endParaRPr lang="es-ES_tradnl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_tradnl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DISTRIBUCION</a:t>
            </a:r>
            <a:endParaRPr lang="es-ES_tradnl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7003269" y="3531695"/>
            <a:ext cx="694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s-ES_tradnl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ES_tradnl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557562" y="3462066"/>
            <a:ext cx="28488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 </a:t>
            </a:r>
            <a:r>
              <a:rPr lang="es-ES_tradnl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s-ES_tradn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</a:t>
            </a:r>
            <a:r>
              <a:rPr lang="es-ES_tradnl" sz="5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S_tradn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s-ES_tradnl" b="1" dirty="0">
              <a:latin typeface="Tahoma" pitchFamily="34" charset="0"/>
            </a:endParaRPr>
          </a:p>
        </p:txBody>
      </p:sp>
      <p:sp>
        <p:nvSpPr>
          <p:cNvPr id="338952" name="AutoShape 8"/>
          <p:cNvSpPr>
            <a:spLocks/>
          </p:cNvSpPr>
          <p:nvPr/>
        </p:nvSpPr>
        <p:spPr bwMode="auto">
          <a:xfrm rot="-5400000">
            <a:off x="4864099" y="3369194"/>
            <a:ext cx="228600" cy="2844800"/>
          </a:xfrm>
          <a:prstGeom prst="leftBrace">
            <a:avLst>
              <a:gd name="adj1" fmla="val 77778"/>
              <a:gd name="adj2" fmla="val 50000"/>
            </a:avLst>
          </a:prstGeom>
          <a:noFill/>
          <a:ln w="38100">
            <a:solidFill>
              <a:schemeClr val="accent1">
                <a:lumMod val="90000"/>
                <a:lumOff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z="3600">
              <a:latin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87822" y="5118414"/>
            <a:ext cx="2581155" cy="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_tradnl" sz="28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</a:t>
            </a:r>
            <a:r>
              <a:rPr lang="es-ES_tradnl" sz="28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endParaRPr lang="es-ES_tradnl" sz="28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47203" y="1941689"/>
            <a:ext cx="6897594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_tradnl" sz="3400" b="1" i="1" kern="800" spc="-2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Tarifación del Mercado Minorista</a:t>
            </a: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0" y="1069145"/>
            <a:ext cx="12192000" cy="74695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Tarifaria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9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2700" y="1714351"/>
            <a:ext cx="12204700" cy="4599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-12700" y="-13649"/>
            <a:ext cx="12204700" cy="1728000"/>
          </a:xfrm>
          <a:prstGeom prst="rect">
            <a:avLst/>
          </a:prstGeom>
          <a:solidFill>
            <a:srgbClr val="06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90788" r="-223" b="112"/>
          <a:stretch/>
        </p:blipFill>
        <p:spPr>
          <a:xfrm>
            <a:off x="0" y="6248399"/>
            <a:ext cx="12206514" cy="62411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589012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 de  la  resolución  </a:t>
            </a:r>
            <a:r>
              <a:rPr lang="es-ES" sz="3400" b="1" i="1" kern="800" spc="-2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MEyM</a:t>
            </a:r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Nº 006/16</a:t>
            </a:r>
            <a:b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i="1" kern="800" spc="-2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</a:t>
            </a:r>
            <a:r>
              <a:rPr lang="es-ES" sz="2400" b="1" i="1" kern="800" spc="-2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Subsidios)</a:t>
            </a:r>
            <a:endParaRPr lang="es-ES" sz="2400" b="1" i="1" kern="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345"/>
              </p:ext>
            </p:extLst>
          </p:nvPr>
        </p:nvGraphicFramePr>
        <p:xfrm>
          <a:off x="414653" y="1878124"/>
          <a:ext cx="11349994" cy="2016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000"/>
                <a:gridCol w="1188000"/>
                <a:gridCol w="2520000"/>
                <a:gridCol w="208280"/>
                <a:gridCol w="2520000"/>
                <a:gridCol w="360000"/>
                <a:gridCol w="1745714"/>
              </a:tblGrid>
              <a:tr h="36654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 smtClean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 10kW - 299 kW</a:t>
                      </a:r>
                      <a:endParaRPr lang="es-ES" sz="1800" b="1" i="1" u="none" strike="noStrike" dirty="0">
                        <a:solidFill>
                          <a:srgbClr val="064A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 smtClean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800" b="1" i="1" u="none" strike="noStrike" dirty="0">
                        <a:solidFill>
                          <a:srgbClr val="064A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Res. SE Nº 1169/08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solidFill>
                          <a:srgbClr val="064A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Res. </a:t>
                      </a:r>
                      <a:r>
                        <a:rPr lang="es-ES" sz="1800" b="1" i="1" u="none" strike="noStrike" dirty="0" err="1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MEyM</a:t>
                      </a:r>
                      <a:r>
                        <a:rPr lang="es-ES" sz="1800" b="1" i="1" u="none" strike="noStrike" dirty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Nº 006/16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solidFill>
                          <a:srgbClr val="064A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Diferencia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A57"/>
                    </a:solidFill>
                  </a:tcPr>
                </a:tc>
              </a:tr>
              <a:tr h="41236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 </a:t>
                      </a:r>
                      <a:endParaRPr lang="es-ES" sz="2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$/MW</a:t>
                      </a:r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2.059,45</a:t>
                      </a:r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1.427,60</a:t>
                      </a:r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30,7%</a:t>
                      </a:r>
                      <a:endParaRPr lang="es-ES" sz="2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236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  <a:endParaRPr lang="es-ES" sz="20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</a:t>
                      </a:r>
                      <a:r>
                        <a:rPr lang="es-ES" sz="2000" i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MWh</a:t>
                      </a:r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75,65</a:t>
                      </a:r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321,39</a:t>
                      </a:r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324,8%</a:t>
                      </a:r>
                      <a:endParaRPr lang="es-ES" sz="2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236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</a:t>
                      </a:r>
                      <a:endParaRPr lang="es-ES" sz="2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</a:t>
                      </a:r>
                      <a:r>
                        <a:rPr lang="es-ES" sz="2000" i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MWh</a:t>
                      </a:r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64,72</a:t>
                      </a:r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317,09</a:t>
                      </a:r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389,9%</a:t>
                      </a:r>
                      <a:endParaRPr lang="es-ES" sz="2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236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</a:t>
                      </a:r>
                      <a:endParaRPr lang="es-ES" sz="20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</a:t>
                      </a:r>
                      <a:r>
                        <a:rPr lang="es-ES" sz="2000" i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MWh</a:t>
                      </a:r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57,6</a:t>
                      </a:r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312,26</a:t>
                      </a:r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442,1%</a:t>
                      </a:r>
                      <a:endParaRPr lang="es-ES" sz="2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1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425329"/>
                  </p:ext>
                </p:extLst>
              </p:nvPr>
            </p:nvGraphicFramePr>
            <p:xfrm>
              <a:off x="414653" y="4014032"/>
              <a:ext cx="11349994" cy="201600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08000"/>
                    <a:gridCol w="1188000"/>
                    <a:gridCol w="2520000"/>
                    <a:gridCol w="208280"/>
                    <a:gridCol w="2520000"/>
                    <a:gridCol w="360000"/>
                    <a:gridCol w="1745714"/>
                  </a:tblGrid>
                  <a:tr h="36654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 smtClean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Potencia </a:t>
                          </a:r>
                          <a14:m>
                            <m:oMath xmlns:m="http://schemas.openxmlformats.org/officeDocument/2006/math">
                              <m:r>
                                <a:rPr lang="es-ES" sz="1800" b="1" i="1" u="none" strike="noStrike" dirty="0" smtClean="0">
                                  <a:solidFill>
                                    <a:srgbClr val="064A57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≥ </m:t>
                              </m:r>
                            </m:oMath>
                          </a14:m>
                          <a:r>
                            <a:rPr lang="es-ES" sz="1800" b="1" i="1" u="none" strike="noStrike" dirty="0" smtClean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300 kW</a:t>
                          </a:r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 smtClean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Unidad</a:t>
                          </a:r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Res. SE Nº 1169/08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Res. </a:t>
                          </a:r>
                          <a:r>
                            <a:rPr lang="es-ES" sz="1800" b="1" i="1" u="none" strike="noStrike" dirty="0" err="1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MEyM</a:t>
                          </a:r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Nº 006/16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 Diferencia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64A57"/>
                        </a:solidFill>
                      </a:tcPr>
                    </a:tc>
                  </a:tr>
                  <a:tr h="4123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Potencia 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$/MW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2.059,45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1.427,60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s-ES" sz="210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30,7%</a:t>
                          </a:r>
                          <a:endParaRPr lang="es-ES" sz="2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3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Pico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105,65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773,02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631,7%</a:t>
                          </a:r>
                          <a:endParaRPr lang="es-ES" sz="2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3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Resto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94,72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768,72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711,6%</a:t>
                          </a:r>
                          <a:endParaRPr lang="es-ES" sz="2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3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Valle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87,6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763,89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772,0%</a:t>
                          </a:r>
                          <a:endParaRPr lang="es-ES" sz="2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1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6425329"/>
                  </p:ext>
                </p:extLst>
              </p:nvPr>
            </p:nvGraphicFramePr>
            <p:xfrm>
              <a:off x="414653" y="4014032"/>
              <a:ext cx="11349994" cy="201600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08000"/>
                    <a:gridCol w="1188000"/>
                    <a:gridCol w="2520000"/>
                    <a:gridCol w="208280"/>
                    <a:gridCol w="2520000"/>
                    <a:gridCol w="360000"/>
                    <a:gridCol w="1745714"/>
                  </a:tblGrid>
                  <a:tr h="366545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6667" r="-303905" b="-4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 smtClean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Unidad</a:t>
                          </a:r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Res. SE Nº 1169/08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Res. </a:t>
                          </a:r>
                          <a:r>
                            <a:rPr lang="es-ES" sz="1800" b="1" i="1" u="none" strike="noStrike" dirty="0" err="1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MEyM</a:t>
                          </a:r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Nº 006/16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 Diferencia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64A57"/>
                        </a:solidFill>
                      </a:tcPr>
                    </a:tc>
                  </a:tr>
                  <a:tr h="4123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Potencia 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$/MW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2.059,45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1.427,60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r>
                            <a:rPr lang="es-ES" sz="210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30,7%</a:t>
                          </a:r>
                          <a:endParaRPr lang="es-ES" sz="2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3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Pico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105,65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773,02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631,7%</a:t>
                          </a:r>
                          <a:endParaRPr lang="es-ES" sz="2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3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Resto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94,72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768,72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711,6%</a:t>
                          </a:r>
                          <a:endParaRPr lang="es-ES" sz="2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36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Valle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87,6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763,89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772,0%</a:t>
                          </a:r>
                          <a:endParaRPr lang="es-ES" sz="2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2744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2700" y="1714351"/>
            <a:ext cx="12204700" cy="4599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-12700" y="-13649"/>
            <a:ext cx="12204700" cy="1728000"/>
          </a:xfrm>
          <a:prstGeom prst="rect">
            <a:avLst/>
          </a:prstGeom>
          <a:solidFill>
            <a:srgbClr val="06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90788" r="-223" b="112"/>
          <a:stretch/>
        </p:blipFill>
        <p:spPr>
          <a:xfrm>
            <a:off x="0" y="6248399"/>
            <a:ext cx="12206514" cy="62411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654312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 de  la  resolución  </a:t>
            </a:r>
            <a:r>
              <a:rPr lang="es-ES" sz="3400" b="1" i="1" kern="800" spc="-2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MEyM</a:t>
            </a:r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nº006/16</a:t>
            </a:r>
            <a:b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i="1" kern="800" spc="-2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 Subsidios)</a:t>
            </a:r>
            <a:endParaRPr lang="es-ES" sz="2400" b="1" i="1" kern="800" spc="-2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65787"/>
              </p:ext>
            </p:extLst>
          </p:nvPr>
        </p:nvGraphicFramePr>
        <p:xfrm>
          <a:off x="414653" y="1878124"/>
          <a:ext cx="11349994" cy="201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000"/>
                <a:gridCol w="1188000"/>
                <a:gridCol w="2520000"/>
                <a:gridCol w="208280"/>
                <a:gridCol w="2520000"/>
                <a:gridCol w="360000"/>
                <a:gridCol w="1745714"/>
              </a:tblGrid>
              <a:tr h="36799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 smtClean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 10kW - 299 kW</a:t>
                      </a:r>
                      <a:endParaRPr lang="es-ES" sz="1800" b="1" i="1" u="none" strike="noStrike" dirty="0">
                        <a:solidFill>
                          <a:srgbClr val="064A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 smtClean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800" b="1" i="1" u="none" strike="noStrike" dirty="0">
                        <a:solidFill>
                          <a:srgbClr val="064A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Res. SE Nº 1169/08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solidFill>
                          <a:srgbClr val="064A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Res. </a:t>
                      </a:r>
                      <a:r>
                        <a:rPr lang="es-ES" sz="1800" b="1" i="1" u="none" strike="noStrike" dirty="0" err="1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MEyM</a:t>
                      </a:r>
                      <a:r>
                        <a:rPr lang="es-ES" sz="1800" b="1" i="1" u="none" strike="noStrike" dirty="0">
                          <a:solidFill>
                            <a:srgbClr val="064A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Nº 006/16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solidFill>
                          <a:srgbClr val="064A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Diferencia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A57"/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 </a:t>
                      </a:r>
                      <a:endParaRPr lang="es-ES" sz="2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$/MW</a:t>
                      </a:r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2.059,45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i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1.427,60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s-ES" sz="2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30,7%</a:t>
                      </a:r>
                      <a:endParaRPr lang="es-ES" sz="2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200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  <a:endParaRPr lang="es-ES" sz="20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</a:t>
                      </a:r>
                      <a:r>
                        <a:rPr lang="es-ES" sz="2000" i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MWh</a:t>
                      </a:r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324,35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i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321,39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s-ES" sz="2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0,9%</a:t>
                      </a:r>
                      <a:endParaRPr lang="es-ES" sz="2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200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</a:t>
                      </a:r>
                      <a:endParaRPr lang="es-ES" sz="2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</a:t>
                      </a:r>
                      <a:r>
                        <a:rPr lang="es-ES" sz="2000" i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MWh</a:t>
                      </a:r>
                      <a:endParaRPr lang="es-ES" sz="2000" b="0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i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314,77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i="1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i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317,09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0,7%</a:t>
                      </a:r>
                      <a:endParaRPr lang="es-ES" sz="2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200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</a:t>
                      </a:r>
                      <a:endParaRPr lang="es-ES" sz="20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</a:t>
                      </a:r>
                      <a:r>
                        <a:rPr lang="es-ES" sz="2000" i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MWh</a:t>
                      </a:r>
                      <a:endParaRPr lang="es-ES" sz="20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305,09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2000" i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312,26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2,4%</a:t>
                      </a:r>
                      <a:endParaRPr lang="es-ES" sz="2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1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048810"/>
                  </p:ext>
                </p:extLst>
              </p:nvPr>
            </p:nvGraphicFramePr>
            <p:xfrm>
              <a:off x="414653" y="4014032"/>
              <a:ext cx="11349994" cy="201599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08000"/>
                    <a:gridCol w="1188000"/>
                    <a:gridCol w="2520000"/>
                    <a:gridCol w="208280"/>
                    <a:gridCol w="2520000"/>
                    <a:gridCol w="360000"/>
                    <a:gridCol w="1745714"/>
                  </a:tblGrid>
                  <a:tr h="36799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 smtClean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Potencia </a:t>
                          </a:r>
                          <a14:m>
                            <m:oMath xmlns:m="http://schemas.openxmlformats.org/officeDocument/2006/math">
                              <m:r>
                                <a:rPr lang="es-ES" sz="1800" b="1" i="1" u="none" strike="noStrike" dirty="0" smtClean="0">
                                  <a:solidFill>
                                    <a:srgbClr val="064A57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≥ </m:t>
                              </m:r>
                            </m:oMath>
                          </a14:m>
                          <a:r>
                            <a:rPr lang="es-ES" sz="1800" b="1" i="1" u="none" strike="noStrike" dirty="0" smtClean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300 kW</a:t>
                          </a:r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 smtClean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Unidad</a:t>
                          </a:r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Res. SE Nº 1169/08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Res. </a:t>
                          </a:r>
                          <a:r>
                            <a:rPr lang="es-ES" sz="1800" b="1" i="1" u="none" strike="noStrike" dirty="0" err="1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MEyM</a:t>
                          </a:r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Nº 006/16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s-ES" sz="1800" b="1" i="1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 Diferencia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64A57"/>
                        </a:solidFill>
                      </a:tcPr>
                    </a:tc>
                  </a:tr>
                  <a:tr h="4120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Potencia 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$/MW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2.059,45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i="1" u="none" strike="noStrike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1.427,60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-</a:t>
                          </a:r>
                          <a:r>
                            <a:rPr lang="es-ES" sz="21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30,7%</a:t>
                          </a:r>
                          <a:endParaRPr lang="es-ES" sz="21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0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Pico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324,35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s-ES" sz="2000" i="1" u="none" strike="noStrike" kern="12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773,02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138,3%</a:t>
                          </a:r>
                          <a:endParaRPr lang="es-ES" sz="21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0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Resto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314,77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i="1" u="none" strike="noStrike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768,72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144,2%</a:t>
                          </a:r>
                          <a:endParaRPr lang="es-ES" sz="21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0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Valle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305,09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s-ES" sz="2000" i="1" u="none" strike="noStrike" kern="12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763,89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150,4%</a:t>
                          </a:r>
                          <a:endParaRPr lang="es-ES" sz="21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1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048810"/>
                  </p:ext>
                </p:extLst>
              </p:nvPr>
            </p:nvGraphicFramePr>
            <p:xfrm>
              <a:off x="414653" y="4014032"/>
              <a:ext cx="11349994" cy="201599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808000"/>
                    <a:gridCol w="1188000"/>
                    <a:gridCol w="2520000"/>
                    <a:gridCol w="208280"/>
                    <a:gridCol w="2520000"/>
                    <a:gridCol w="360000"/>
                    <a:gridCol w="1745714"/>
                  </a:tblGrid>
                  <a:tr h="36799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6667" r="-303905" b="-4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 smtClean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Unidad</a:t>
                          </a:r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Res. SE Nº 1169/08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s-ES" sz="1800" b="1" i="1" u="none" strike="noStrike" dirty="0">
                            <a:solidFill>
                              <a:srgbClr val="064A57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Res. </a:t>
                          </a:r>
                          <a:r>
                            <a:rPr lang="es-ES" sz="1800" b="1" i="1" u="none" strike="noStrike" dirty="0" err="1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MEyM</a:t>
                          </a:r>
                          <a:r>
                            <a:rPr lang="es-ES" sz="1800" b="1" i="1" u="none" strike="noStrike" dirty="0">
                              <a:solidFill>
                                <a:srgbClr val="064A57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Nº 006/16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s-ES" sz="1800" b="1" i="1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1800" b="1" i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 Diferencia</a:t>
                          </a: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64A57"/>
                        </a:solidFill>
                      </a:tcPr>
                    </a:tc>
                  </a:tr>
                  <a:tr h="4120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Potencia 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$/MW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2.059,45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i="1" u="none" strike="noStrike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1.427,60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-</a:t>
                          </a:r>
                          <a:r>
                            <a:rPr lang="es-ES" sz="21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30,7%</a:t>
                          </a:r>
                          <a:endParaRPr lang="es-ES" sz="21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0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Pico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324,35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s-ES" sz="2000" i="1" u="none" strike="noStrike" kern="12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773,02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138,3%</a:t>
                          </a:r>
                          <a:endParaRPr lang="es-ES" sz="21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0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Resto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314,77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2000" i="1" u="none" strike="noStrike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768,72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144,2%</a:t>
                          </a:r>
                          <a:endParaRPr lang="es-ES" sz="21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  <a:tr h="41200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Valle</a:t>
                          </a:r>
                          <a:endParaRPr lang="es-ES" sz="2000" b="1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000" i="1" u="none" strike="noStrik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$/</a:t>
                          </a:r>
                          <a:r>
                            <a:rPr lang="es-ES" sz="2000" i="1" u="none" strike="noStrike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MWh</a:t>
                          </a:r>
                          <a:endParaRPr lang="es-ES" sz="2000" b="0" i="1" u="none" strike="noStrike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305,09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s-ES" sz="2000" i="1" u="none" strike="noStrike" kern="12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2000" i="1" u="none" strike="noStrike" kern="12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763,89</a:t>
                          </a: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s-E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21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Arial"/>
                            </a:rPr>
                            <a:t>150,4%</a:t>
                          </a:r>
                          <a:endParaRPr lang="es-ES" sz="21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ctr">
                        <a:lnL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8636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2700" y="-13649"/>
            <a:ext cx="12204700" cy="1728000"/>
          </a:xfrm>
          <a:prstGeom prst="rect">
            <a:avLst/>
          </a:prstGeom>
          <a:solidFill>
            <a:srgbClr val="06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053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aplicación variación costos propios</a:t>
            </a:r>
            <a:endParaRPr lang="es-ES" sz="3400" b="1" i="1" kern="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2700" y="1716285"/>
            <a:ext cx="12204700" cy="7469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Tensión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09127"/>
              </p:ext>
            </p:extLst>
          </p:nvPr>
        </p:nvGraphicFramePr>
        <p:xfrm>
          <a:off x="413681" y="2563053"/>
          <a:ext cx="11527348" cy="3474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1527"/>
                <a:gridCol w="1800000"/>
                <a:gridCol w="576000"/>
                <a:gridCol w="1800000"/>
                <a:gridCol w="576000"/>
                <a:gridCol w="1683821"/>
              </a:tblGrid>
              <a:tr h="13319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 de </a:t>
                      </a:r>
                      <a:r>
                        <a:rPr lang="es-ES" sz="32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4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Cuadro T. </a:t>
                      </a:r>
                      <a:r>
                        <a:rPr lang="es-ES" sz="24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$/kW-Mes</a:t>
                      </a: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4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Cuadro T. </a:t>
                      </a:r>
                      <a:r>
                        <a:rPr lang="es-ES" sz="24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$/kW-Mes</a:t>
                      </a: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4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% de Tarifas</a:t>
                      </a: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Horario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Punta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70,5256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85,1483</a:t>
                      </a:r>
                      <a:endParaRPr lang="es-ES" sz="2800" b="0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CDP-O.I.E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en </a:t>
                      </a:r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</a:t>
                      </a:r>
                      <a:endParaRPr lang="es-ES" sz="2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27,9995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33,3194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CDPTO-AC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</a:t>
                      </a:r>
                      <a:endParaRPr lang="es-ES" sz="2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2,2680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2,2680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Horario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Punta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54,2420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66,2229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1" name="10 Triángulo isósceles"/>
          <p:cNvSpPr/>
          <p:nvPr/>
        </p:nvSpPr>
        <p:spPr>
          <a:xfrm rot="5400000">
            <a:off x="7431315" y="4049491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 rot="5400000">
            <a:off x="7431315" y="457926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 rot="5400000">
            <a:off x="7431315" y="508726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5400000">
            <a:off x="7431315" y="559526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Triángulo isósceles"/>
          <p:cNvSpPr/>
          <p:nvPr/>
        </p:nvSpPr>
        <p:spPr>
          <a:xfrm rot="5400000">
            <a:off x="9797146" y="403497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Triángulo isósceles"/>
          <p:cNvSpPr/>
          <p:nvPr/>
        </p:nvSpPr>
        <p:spPr>
          <a:xfrm rot="5400000">
            <a:off x="9797146" y="4564749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Triángulo isósceles"/>
          <p:cNvSpPr/>
          <p:nvPr/>
        </p:nvSpPr>
        <p:spPr>
          <a:xfrm rot="5400000">
            <a:off x="9797146" y="5072749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Triángulo isósceles"/>
          <p:cNvSpPr/>
          <p:nvPr/>
        </p:nvSpPr>
        <p:spPr>
          <a:xfrm rot="5400000">
            <a:off x="9797146" y="5580749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805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2700" y="-13649"/>
            <a:ext cx="12204700" cy="1728000"/>
          </a:xfrm>
          <a:prstGeom prst="rect">
            <a:avLst/>
          </a:prstGeom>
          <a:solidFill>
            <a:srgbClr val="06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700" y="490536"/>
            <a:ext cx="12204700" cy="1325563"/>
          </a:xfrm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aplicación variación costos propios</a:t>
            </a:r>
            <a:endParaRPr lang="es-ES" sz="3400" b="1" i="1" kern="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2700" y="1716285"/>
            <a:ext cx="12204700" cy="7469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Tensión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01933"/>
              </p:ext>
            </p:extLst>
          </p:nvPr>
        </p:nvGraphicFramePr>
        <p:xfrm>
          <a:off x="413681" y="2563053"/>
          <a:ext cx="11527348" cy="3474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1527"/>
                <a:gridCol w="1800000"/>
                <a:gridCol w="576000"/>
                <a:gridCol w="1800000"/>
                <a:gridCol w="576000"/>
                <a:gridCol w="1683821"/>
              </a:tblGrid>
              <a:tr h="13319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 de </a:t>
                      </a:r>
                      <a:r>
                        <a:rPr lang="es-ES" sz="32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4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Cuadro T. </a:t>
                      </a:r>
                      <a:r>
                        <a:rPr lang="es-ES" sz="24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$/kW-Mes</a:t>
                      </a: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4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Cuadro T. </a:t>
                      </a:r>
                      <a:r>
                        <a:rPr lang="es-ES" sz="24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$/kW-Mes</a:t>
                      </a: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4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% de Tarifas</a:t>
                      </a: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Horario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Punta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51,0194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61,2458</a:t>
                      </a:r>
                      <a:endParaRPr lang="es-ES" sz="2800" b="0" i="1" u="none" strike="noStrike" kern="120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CDP-O.I.E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en </a:t>
                      </a:r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</a:t>
                      </a:r>
                      <a:endParaRPr lang="es-ES" sz="2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23,3330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27,7662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CDPTO-AC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</a:t>
                      </a:r>
                      <a:endParaRPr lang="es-ES" sz="2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1,9440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1,9440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Horario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Punta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39,6537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48,4124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1" name="10 Triángulo isósceles"/>
          <p:cNvSpPr/>
          <p:nvPr/>
        </p:nvSpPr>
        <p:spPr>
          <a:xfrm rot="5400000">
            <a:off x="7431315" y="4049491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 rot="5400000">
            <a:off x="7431315" y="457926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 rot="5400000">
            <a:off x="7431315" y="508726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5400000">
            <a:off x="7431315" y="559526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Triángulo isósceles"/>
          <p:cNvSpPr/>
          <p:nvPr/>
        </p:nvSpPr>
        <p:spPr>
          <a:xfrm rot="5400000">
            <a:off x="9797146" y="403497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Triángulo isósceles"/>
          <p:cNvSpPr/>
          <p:nvPr/>
        </p:nvSpPr>
        <p:spPr>
          <a:xfrm rot="5400000">
            <a:off x="9797146" y="4564749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Triángulo isósceles"/>
          <p:cNvSpPr/>
          <p:nvPr/>
        </p:nvSpPr>
        <p:spPr>
          <a:xfrm rot="5400000">
            <a:off x="9797146" y="5072749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Triángulo isósceles"/>
          <p:cNvSpPr/>
          <p:nvPr/>
        </p:nvSpPr>
        <p:spPr>
          <a:xfrm rot="5400000">
            <a:off x="9797146" y="5580749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01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2700" y="-13649"/>
            <a:ext cx="12204700" cy="1728000"/>
          </a:xfrm>
          <a:prstGeom prst="rect">
            <a:avLst/>
          </a:prstGeom>
          <a:solidFill>
            <a:srgbClr val="06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0"/>
          <a:stretch/>
        </p:blipFill>
        <p:spPr>
          <a:xfrm>
            <a:off x="0" y="6184900"/>
            <a:ext cx="12192000" cy="67352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700" y="490536"/>
            <a:ext cx="12204700" cy="1325563"/>
          </a:xfrm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aplicación variación costos propios</a:t>
            </a:r>
            <a:endParaRPr lang="es-ES" sz="3400" b="1" i="1" kern="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2700" y="1730353"/>
            <a:ext cx="12204700" cy="7469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Tensión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04212"/>
              </p:ext>
            </p:extLst>
          </p:nvPr>
        </p:nvGraphicFramePr>
        <p:xfrm>
          <a:off x="413681" y="2563053"/>
          <a:ext cx="11527348" cy="3474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1527"/>
                <a:gridCol w="1800000"/>
                <a:gridCol w="576000"/>
                <a:gridCol w="1800000"/>
                <a:gridCol w="576000"/>
                <a:gridCol w="1683821"/>
              </a:tblGrid>
              <a:tr h="13319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 de </a:t>
                      </a:r>
                      <a:r>
                        <a:rPr lang="es-ES" sz="32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4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Cuadro T. </a:t>
                      </a:r>
                      <a:r>
                        <a:rPr lang="es-ES" sz="24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$/kW-Mes</a:t>
                      </a: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4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Cuadro T. </a:t>
                      </a:r>
                      <a:r>
                        <a:rPr lang="es-ES" sz="24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$/kW-Mes</a:t>
                      </a: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000" b="0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4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% de Tarifas</a:t>
                      </a: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Horario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Punta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22,3109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25,9779</a:t>
                      </a:r>
                      <a:endParaRPr lang="es-ES" sz="2800" b="0" i="1" u="none" strike="noStrike" kern="120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16,4%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CDP-O.I.E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en </a:t>
                      </a:r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</a:t>
                      </a:r>
                      <a:endParaRPr lang="es-ES" sz="2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14,0002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16,6602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CDPTO-AC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</a:t>
                      </a:r>
                      <a:endParaRPr lang="es-ES" sz="2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1,5552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1,5552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Horario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Punta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15,8725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19,3784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1" name="10 Triángulo isósceles"/>
          <p:cNvSpPr/>
          <p:nvPr/>
        </p:nvSpPr>
        <p:spPr>
          <a:xfrm rot="5400000">
            <a:off x="7431315" y="4049491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Triángulo isósceles"/>
          <p:cNvSpPr/>
          <p:nvPr/>
        </p:nvSpPr>
        <p:spPr>
          <a:xfrm rot="5400000">
            <a:off x="7431315" y="457926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Triángulo isósceles"/>
          <p:cNvSpPr/>
          <p:nvPr/>
        </p:nvSpPr>
        <p:spPr>
          <a:xfrm rot="5400000">
            <a:off x="7431315" y="508726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Triángulo isósceles"/>
          <p:cNvSpPr/>
          <p:nvPr/>
        </p:nvSpPr>
        <p:spPr>
          <a:xfrm rot="5400000">
            <a:off x="7431315" y="559526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Triángulo isósceles"/>
          <p:cNvSpPr/>
          <p:nvPr/>
        </p:nvSpPr>
        <p:spPr>
          <a:xfrm rot="5400000">
            <a:off x="9797146" y="4034975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Triángulo isósceles"/>
          <p:cNvSpPr/>
          <p:nvPr/>
        </p:nvSpPr>
        <p:spPr>
          <a:xfrm rot="5400000">
            <a:off x="9797146" y="4564749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Triángulo isósceles"/>
          <p:cNvSpPr/>
          <p:nvPr/>
        </p:nvSpPr>
        <p:spPr>
          <a:xfrm rot="5400000">
            <a:off x="9797146" y="5072749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Triángulo isósceles"/>
          <p:cNvSpPr/>
          <p:nvPr/>
        </p:nvSpPr>
        <p:spPr>
          <a:xfrm rot="5400000">
            <a:off x="9797146" y="5580749"/>
            <a:ext cx="290286" cy="261257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269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2700" y="1714351"/>
            <a:ext cx="12204700" cy="4599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-12700" y="-13649"/>
            <a:ext cx="12204700" cy="1728000"/>
          </a:xfrm>
          <a:prstGeom prst="rect">
            <a:avLst/>
          </a:prstGeom>
          <a:solidFill>
            <a:srgbClr val="06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2" b="16848" l="88510" r="91374">
                        <a14:foregroundMark x1="88612" y1="4303" x2="88646" y2="16485"/>
                        <a14:foregroundMark x1="88681" y1="16848" x2="91306" y2="16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9" t="3781" r="8209" b="82605"/>
          <a:stretch/>
        </p:blipFill>
        <p:spPr>
          <a:xfrm>
            <a:off x="10754436" y="259306"/>
            <a:ext cx="436728" cy="933699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90788" r="-223" b="112"/>
          <a:stretch/>
        </p:blipFill>
        <p:spPr>
          <a:xfrm>
            <a:off x="0" y="6248399"/>
            <a:ext cx="12206514" cy="62411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490536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s-ES" sz="3400" b="1" i="1" kern="800" spc="-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aplicación variación costos propios</a:t>
            </a:r>
            <a:endParaRPr lang="es-ES" sz="3400" b="1" i="1" kern="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2700" y="1729015"/>
            <a:ext cx="12204700" cy="7469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i="1" kern="800" spc="-20" dirty="0" smtClean="0">
                <a:solidFill>
                  <a:srgbClr val="096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endParaRPr lang="es-ES" sz="3400" b="1" i="1" kern="800" spc="-20" dirty="0">
              <a:solidFill>
                <a:srgbClr val="096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71007" b="88060"/>
          <a:stretch/>
        </p:blipFill>
        <p:spPr>
          <a:xfrm>
            <a:off x="-12700" y="150125"/>
            <a:ext cx="3534770" cy="668742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92794"/>
              </p:ext>
            </p:extLst>
          </p:nvPr>
        </p:nvGraphicFramePr>
        <p:xfrm>
          <a:off x="822771" y="2564794"/>
          <a:ext cx="10522047" cy="3474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3862"/>
                <a:gridCol w="828000"/>
                <a:gridCol w="1556891"/>
                <a:gridCol w="360000"/>
                <a:gridCol w="1556891"/>
                <a:gridCol w="360000"/>
                <a:gridCol w="1456403"/>
              </a:tblGrid>
              <a:tr h="13319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i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 de </a:t>
                      </a:r>
                      <a:r>
                        <a:rPr lang="es-ES" sz="32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8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Tensión</a:t>
                      </a:r>
                      <a:endParaRPr lang="es-ES" sz="28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8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Tensión</a:t>
                      </a:r>
                      <a:endParaRPr lang="es-ES" sz="28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2400" b="0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ES" sz="2800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Tensión</a:t>
                      </a:r>
                      <a:endParaRPr lang="es-ES" sz="28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2800" b="1" i="1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Horario </a:t>
                      </a:r>
                      <a:r>
                        <a:rPr lang="es-ES" sz="2800" b="1" i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Punta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800" b="0" i="1" u="none" strike="noStrike" kern="120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20,8%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20,0%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16,4%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2800" b="1" i="1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CDP-O.I.E</a:t>
                      </a:r>
                      <a:r>
                        <a:rPr lang="es-ES" sz="2800" b="1" i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en </a:t>
                      </a:r>
                      <a:r>
                        <a:rPr lang="es-ES" sz="2800" b="1" i="1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Punta</a:t>
                      </a:r>
                      <a:endParaRPr lang="es-ES" sz="2800" b="1" i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800" b="0" i="1" u="none" strike="noStrike" kern="120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19,0%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19,0%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2800" b="1" i="1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CDPTO-AC </a:t>
                      </a:r>
                      <a:r>
                        <a:rPr lang="es-ES" sz="2800" b="1" i="1" u="none" strike="noStrike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2800" b="1" i="1" u="none" strike="noStrike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Punta</a:t>
                      </a:r>
                      <a:endParaRPr lang="es-ES" sz="2800" b="1" i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800" b="0" i="1" u="none" strike="noStrike" kern="120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1" i="1" u="none" strike="noStrike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535747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i="1" u="none" strike="noStrike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Horario </a:t>
                      </a:r>
                      <a:r>
                        <a:rPr lang="es-ES" sz="2800" b="1" i="1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Punta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800" b="0" i="1" u="none" strike="noStrike" kern="12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22,1%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3200" b="1" i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22,1%</a:t>
                      </a:r>
                      <a:endParaRPr lang="es-ES" sz="3200" b="1" i="1" u="none" strike="noStrike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1" u="none" strike="noStrike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22,1%</a:t>
                      </a:r>
                      <a:endParaRPr lang="es-ES" sz="3200" b="1" i="1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7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64A57"/>
      </a:accent1>
      <a:accent2>
        <a:srgbClr val="C0504D"/>
      </a:accent2>
      <a:accent3>
        <a:srgbClr val="0A806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651</Words>
  <Application>Microsoft Office PowerPoint</Application>
  <PresentationFormat>Personalizado</PresentationFormat>
  <Paragraphs>250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Efectos  de  la  resolución  MEyM Nº 006/16 (Con Subsidios)</vt:lpstr>
      <vt:lpstr>Efectos  de  la  resolución  MEyM nº006/16 (Sin Subsidios)</vt:lpstr>
      <vt:lpstr>Efecto aplicación variación costos propios</vt:lpstr>
      <vt:lpstr>Efecto aplicación variación costos propios</vt:lpstr>
      <vt:lpstr>Efecto aplicación variación costos propios</vt:lpstr>
      <vt:lpstr>Efecto aplicación variación costos propios</vt:lpstr>
      <vt:lpstr>Adecuación Tarifaria</vt:lpstr>
      <vt:lpstr>Adecuación Tarifaria</vt:lpstr>
      <vt:lpstr>Actualización de tarifa</vt:lpstr>
      <vt:lpstr>Adecuación Tarifaria</vt:lpstr>
      <vt:lpstr>Adecuación Tarifaria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Ferrer Rodrigo</dc:creator>
  <cp:lastModifiedBy>Rodrigo S. Ferrer</cp:lastModifiedBy>
  <cp:revision>51</cp:revision>
  <cp:lastPrinted>2016-02-15T12:36:24Z</cp:lastPrinted>
  <dcterms:created xsi:type="dcterms:W3CDTF">2016-02-05T17:47:41Z</dcterms:created>
  <dcterms:modified xsi:type="dcterms:W3CDTF">2016-02-15T18:39:21Z</dcterms:modified>
</cp:coreProperties>
</file>